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9"/>
  </p:notesMasterIdLst>
  <p:sldIdLst>
    <p:sldId id="257" r:id="rId5"/>
    <p:sldId id="372" r:id="rId6"/>
    <p:sldId id="373" r:id="rId7"/>
    <p:sldId id="374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D61F55"/>
    <a:srgbClr val="364F96"/>
    <a:srgbClr val="009999"/>
    <a:srgbClr val="FFCC66"/>
    <a:srgbClr val="21468F"/>
    <a:srgbClr val="FFDE75"/>
    <a:srgbClr val="D92B82"/>
    <a:srgbClr val="2B4E81"/>
    <a:srgbClr val="14259A"/>
    <a:srgbClr val="FFFAE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D7B26C5-4107-4FEC-AEDC-1716B250A1EF}" styleName="Light Style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5DA37D80-6434-44D0-A028-1B22A696006F}" styleName="Light Style 3 - Accent 2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F5AB1C69-6EDB-4FF4-983F-18BD219EF322}" styleName="Medium Style 2 - Accent 3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3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3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0017" autoAdjust="0"/>
    <p:restoredTop sz="88378" autoAdjust="0"/>
  </p:normalViewPr>
  <p:slideViewPr>
    <p:cSldViewPr snapToGrid="0">
      <p:cViewPr varScale="1">
        <p:scale>
          <a:sx n="98" d="100"/>
          <a:sy n="98" d="100"/>
        </p:scale>
        <p:origin x="1722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EB3AC9E-265C-4190-BD1B-1AEE9C9B1450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IN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0A68807-8681-4223-8D7E-3B4934D20DD0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024280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36E9A3-1F2C-13CE-6DDC-7BEFC9D8281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D046E529-1BCA-0522-A2C8-80D781878EF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4C3521C7-5AE6-6824-D2C6-C4D2916EF961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E20669F-39D3-F6E1-4E12-2AD20B52322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A68807-8681-4223-8D7E-3B4934D20DD0}" type="slidenum">
              <a:rPr lang="en-IN" smtClean="0"/>
              <a:t>2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24602262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CFCAAB-44A4-A499-AFB6-1DEC126797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EBAB55A2-9126-97A8-9D36-71F46A44B09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B96AAFE2-EB80-3085-81A1-33644144E1A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N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0CF86F4-53E0-B48F-0615-17D2FAE25EE5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0A68807-8681-4223-8D7E-3B4934D20DD0}" type="slidenum">
              <a:rPr lang="en-IN" smtClean="0"/>
              <a:t>3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8584641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C6713B09-860E-699E-B697-D2C2114CFDBF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439947" y="1228300"/>
            <a:ext cx="7886700" cy="4351338"/>
          </a:xfrm>
        </p:spPr>
        <p:txBody>
          <a:bodyPr>
            <a:normAutofit/>
          </a:bodyPr>
          <a:lstStyle>
            <a:lvl1pPr>
              <a:defRPr sz="1500">
                <a:solidFill>
                  <a:srgbClr val="21468F"/>
                </a:solidFill>
              </a:defRPr>
            </a:lvl1pPr>
            <a:lvl2pPr>
              <a:defRPr sz="1500">
                <a:solidFill>
                  <a:srgbClr val="D61F55"/>
                </a:solidFill>
              </a:defRPr>
            </a:lvl2pPr>
            <a:lvl3pPr>
              <a:defRPr sz="1500">
                <a:solidFill>
                  <a:srgbClr val="21468F"/>
                </a:solidFill>
              </a:defRPr>
            </a:lvl3pPr>
            <a:lvl4pPr>
              <a:defRPr sz="1500"/>
            </a:lvl4pPr>
            <a:lvl5pPr>
              <a:defRPr sz="150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>
            <a:extLst>
              <a:ext uri="{FF2B5EF4-FFF2-40B4-BE49-F238E27FC236}">
                <a16:creationId xmlns:a16="http://schemas.microsoft.com/office/drawing/2014/main" id="{0445CEEA-30A9-D5C9-3CF0-5C8A1318C05E}"/>
              </a:ext>
            </a:extLst>
          </p:cNvPr>
          <p:cNvSpPr/>
          <p:nvPr userDrawn="1"/>
        </p:nvSpPr>
        <p:spPr>
          <a:xfrm>
            <a:off x="8696131" y="1212979"/>
            <a:ext cx="447869" cy="2575249"/>
          </a:xfrm>
          <a:prstGeom prst="rect">
            <a:avLst/>
          </a:prstGeom>
          <a:solidFill>
            <a:srgbClr val="D61F5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DE7BC7CB-CA11-13AD-1ADD-32625795137A}"/>
              </a:ext>
            </a:extLst>
          </p:cNvPr>
          <p:cNvSpPr/>
          <p:nvPr userDrawn="1"/>
        </p:nvSpPr>
        <p:spPr>
          <a:xfrm>
            <a:off x="8696131" y="3791338"/>
            <a:ext cx="447869" cy="2575249"/>
          </a:xfrm>
          <a:prstGeom prst="rect">
            <a:avLst/>
          </a:prstGeom>
          <a:solidFill>
            <a:srgbClr val="21468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55966275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42363836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27883994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480263"/>
          </a:xfrm>
        </p:spPr>
        <p:txBody>
          <a:bodyPr>
            <a:normAutofit/>
          </a:bodyPr>
          <a:lstStyle>
            <a:lvl1pPr>
              <a:defRPr sz="2400" b="1">
                <a:solidFill>
                  <a:srgbClr val="D61F55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940279"/>
            <a:ext cx="7886700" cy="5236684"/>
          </a:xfrm>
        </p:spPr>
        <p:txBody>
          <a:bodyPr>
            <a:normAutofit/>
          </a:bodyPr>
          <a:lstStyle>
            <a:lvl1pPr>
              <a:defRPr sz="1800">
                <a:solidFill>
                  <a:srgbClr val="21468F"/>
                </a:solidFill>
              </a:defRPr>
            </a:lvl1pPr>
            <a:lvl2pPr>
              <a:defRPr sz="1800">
                <a:solidFill>
                  <a:srgbClr val="21468F"/>
                </a:solidFill>
              </a:defRPr>
            </a:lvl2pPr>
            <a:lvl3pPr>
              <a:defRPr sz="1800">
                <a:solidFill>
                  <a:srgbClr val="21468F"/>
                </a:solidFill>
              </a:defRPr>
            </a:lvl3pPr>
            <a:lvl4pPr>
              <a:defRPr sz="1800">
                <a:solidFill>
                  <a:srgbClr val="21468F"/>
                </a:solidFill>
              </a:defRPr>
            </a:lvl4pPr>
            <a:lvl5pPr>
              <a:defRPr sz="1800">
                <a:solidFill>
                  <a:srgbClr val="21468F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79C48591-951A-19DC-6716-0E9EDE79B170}"/>
              </a:ext>
            </a:extLst>
          </p:cNvPr>
          <p:cNvSpPr/>
          <p:nvPr userDrawn="1"/>
        </p:nvSpPr>
        <p:spPr>
          <a:xfrm>
            <a:off x="8635042" y="0"/>
            <a:ext cx="508958" cy="480263"/>
          </a:xfrm>
          <a:prstGeom prst="rect">
            <a:avLst/>
          </a:prstGeom>
          <a:solidFill>
            <a:srgbClr val="D61F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  <p:sp>
        <p:nvSpPr>
          <p:cNvPr id="8" name="Rectangle 7">
            <a:extLst>
              <a:ext uri="{FF2B5EF4-FFF2-40B4-BE49-F238E27FC236}">
                <a16:creationId xmlns:a16="http://schemas.microsoft.com/office/drawing/2014/main" id="{75468C7F-234E-A6F1-CAF4-F414186C4EF7}"/>
              </a:ext>
            </a:extLst>
          </p:cNvPr>
          <p:cNvSpPr/>
          <p:nvPr userDrawn="1"/>
        </p:nvSpPr>
        <p:spPr>
          <a:xfrm>
            <a:off x="8126084" y="0"/>
            <a:ext cx="508958" cy="480263"/>
          </a:xfrm>
          <a:prstGeom prst="rect">
            <a:avLst/>
          </a:prstGeom>
          <a:solidFill>
            <a:srgbClr val="21468F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8591941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76988543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4732403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6702187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0740082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7690059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316961843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97306028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CD2361E-D5EB-4083-8209-ABA5D0B7836C}" type="datetimeFigureOut">
              <a:rPr lang="en-IN" smtClean="0"/>
              <a:t>18-12-2024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C849CA-5D82-45F3-A239-90B68DE9ED53}" type="slidenum">
              <a:rPr lang="en-IN" smtClean="0"/>
              <a:t>‹#›</a:t>
            </a:fld>
            <a:endParaRPr lang="en-IN"/>
          </a:p>
        </p:txBody>
      </p:sp>
    </p:spTree>
    <p:extLst>
      <p:ext uri="{BB962C8B-B14F-4D97-AF65-F5344CB8AC3E}">
        <p14:creationId xmlns:p14="http://schemas.microsoft.com/office/powerpoint/2010/main" val="154738205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4" name="Rectangle 13">
            <a:extLst>
              <a:ext uri="{FF2B5EF4-FFF2-40B4-BE49-F238E27FC236}">
                <a16:creationId xmlns:a16="http://schemas.microsoft.com/office/drawing/2014/main" id="{BCED4D40-4B67-4331-AC48-79B82B4A47D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C875BFF9-CF16-0EFA-FE3C-1A34579EF0F4}"/>
              </a:ext>
            </a:extLst>
          </p:cNvPr>
          <p:cNvSpPr>
            <a:spLocks noGrp="1"/>
          </p:cNvSpPr>
          <p:nvPr>
            <p:ph type="ctrTitle" idx="4294967295"/>
          </p:nvPr>
        </p:nvSpPr>
        <p:spPr>
          <a:xfrm>
            <a:off x="586165" y="2226919"/>
            <a:ext cx="8182230" cy="2179709"/>
          </a:xfrm>
        </p:spPr>
        <p:txBody>
          <a:bodyPr vert="horz" lIns="91440" tIns="45720" rIns="91440" bIns="45720" rtlCol="0" anchor="ctr">
            <a:normAutofit fontScale="90000"/>
          </a:bodyPr>
          <a:lstStyle/>
          <a:p>
            <a:pPr algn="ctr"/>
            <a:r>
              <a:rPr lang="en-US" sz="4000" b="1" kern="1200" dirty="0">
                <a:solidFill>
                  <a:srgbClr val="D92B82"/>
                </a:solidFill>
                <a:latin typeface="+mj-lt"/>
                <a:ea typeface="+mj-ea"/>
                <a:cs typeface="+mj-cs"/>
              </a:rPr>
              <a:t>Title of your research Proposal which should have the following three important components</a:t>
            </a:r>
            <a:br>
              <a:rPr lang="en-US" sz="4000" b="1" kern="1200" dirty="0">
                <a:solidFill>
                  <a:srgbClr val="D92B82"/>
                </a:solidFill>
                <a:latin typeface="+mj-lt"/>
                <a:ea typeface="+mj-ea"/>
                <a:cs typeface="+mj-cs"/>
              </a:rPr>
            </a:br>
            <a:br>
              <a:rPr lang="en-US" sz="4000" b="1" kern="1200" dirty="0">
                <a:solidFill>
                  <a:srgbClr val="D92B82"/>
                </a:solidFill>
                <a:latin typeface="+mj-lt"/>
                <a:ea typeface="+mj-ea"/>
                <a:cs typeface="+mj-cs"/>
              </a:rPr>
            </a:br>
            <a:r>
              <a:rPr lang="en-US" sz="4000" b="1" kern="1200" dirty="0">
                <a:solidFill>
                  <a:srgbClr val="D92B82"/>
                </a:solidFill>
                <a:latin typeface="+mj-lt"/>
                <a:ea typeface="+mj-ea"/>
                <a:cs typeface="+mj-cs"/>
              </a:rPr>
              <a:t>&lt;Problem&gt;&lt;Solution&gt;&lt;Application&gt;</a:t>
            </a:r>
          </a:p>
        </p:txBody>
      </p:sp>
      <p:sp>
        <p:nvSpPr>
          <p:cNvPr id="16" name="sketch line">
            <a:extLst>
              <a:ext uri="{FF2B5EF4-FFF2-40B4-BE49-F238E27FC236}">
                <a16:creationId xmlns:a16="http://schemas.microsoft.com/office/drawing/2014/main" id="{670CEDEF-4F34-412E-84EE-329C1E936AF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2855776" y="1733454"/>
            <a:ext cx="3429000" cy="18288"/>
          </a:xfrm>
          <a:custGeom>
            <a:avLst/>
            <a:gdLst>
              <a:gd name="connsiteX0" fmla="*/ 0 w 3429000"/>
              <a:gd name="connsiteY0" fmla="*/ 0 h 18288"/>
              <a:gd name="connsiteX1" fmla="*/ 685800 w 3429000"/>
              <a:gd name="connsiteY1" fmla="*/ 0 h 18288"/>
              <a:gd name="connsiteX2" fmla="*/ 1371600 w 3429000"/>
              <a:gd name="connsiteY2" fmla="*/ 0 h 18288"/>
              <a:gd name="connsiteX3" fmla="*/ 2057400 w 3429000"/>
              <a:gd name="connsiteY3" fmla="*/ 0 h 18288"/>
              <a:gd name="connsiteX4" fmla="*/ 2674620 w 3429000"/>
              <a:gd name="connsiteY4" fmla="*/ 0 h 18288"/>
              <a:gd name="connsiteX5" fmla="*/ 3429000 w 3429000"/>
              <a:gd name="connsiteY5" fmla="*/ 0 h 18288"/>
              <a:gd name="connsiteX6" fmla="*/ 3429000 w 3429000"/>
              <a:gd name="connsiteY6" fmla="*/ 18288 h 18288"/>
              <a:gd name="connsiteX7" fmla="*/ 2811780 w 3429000"/>
              <a:gd name="connsiteY7" fmla="*/ 18288 h 18288"/>
              <a:gd name="connsiteX8" fmla="*/ 2228850 w 3429000"/>
              <a:gd name="connsiteY8" fmla="*/ 18288 h 18288"/>
              <a:gd name="connsiteX9" fmla="*/ 1543050 w 3429000"/>
              <a:gd name="connsiteY9" fmla="*/ 18288 h 18288"/>
              <a:gd name="connsiteX10" fmla="*/ 925830 w 3429000"/>
              <a:gd name="connsiteY10" fmla="*/ 18288 h 18288"/>
              <a:gd name="connsiteX11" fmla="*/ 0 w 3429000"/>
              <a:gd name="connsiteY11" fmla="*/ 18288 h 18288"/>
              <a:gd name="connsiteX12" fmla="*/ 0 w 3429000"/>
              <a:gd name="connsiteY12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3429000" h="18288" fill="none" extrusionOk="0">
                <a:moveTo>
                  <a:pt x="0" y="0"/>
                </a:moveTo>
                <a:cubicBezTo>
                  <a:pt x="219865" y="20479"/>
                  <a:pt x="493281" y="26186"/>
                  <a:pt x="685800" y="0"/>
                </a:cubicBezTo>
                <a:cubicBezTo>
                  <a:pt x="878319" y="-26186"/>
                  <a:pt x="1121382" y="-11869"/>
                  <a:pt x="1371600" y="0"/>
                </a:cubicBezTo>
                <a:cubicBezTo>
                  <a:pt x="1621818" y="11869"/>
                  <a:pt x="1878793" y="32281"/>
                  <a:pt x="2057400" y="0"/>
                </a:cubicBezTo>
                <a:cubicBezTo>
                  <a:pt x="2236007" y="-32281"/>
                  <a:pt x="2433797" y="-18251"/>
                  <a:pt x="2674620" y="0"/>
                </a:cubicBezTo>
                <a:cubicBezTo>
                  <a:pt x="2915443" y="18251"/>
                  <a:pt x="3205923" y="-1443"/>
                  <a:pt x="3429000" y="0"/>
                </a:cubicBezTo>
                <a:cubicBezTo>
                  <a:pt x="3429442" y="4516"/>
                  <a:pt x="3428173" y="12266"/>
                  <a:pt x="3429000" y="18288"/>
                </a:cubicBezTo>
                <a:cubicBezTo>
                  <a:pt x="3221081" y="48608"/>
                  <a:pt x="3088001" y="8066"/>
                  <a:pt x="2811780" y="18288"/>
                </a:cubicBezTo>
                <a:cubicBezTo>
                  <a:pt x="2535559" y="28510"/>
                  <a:pt x="2481355" y="24898"/>
                  <a:pt x="2228850" y="18288"/>
                </a:cubicBezTo>
                <a:cubicBezTo>
                  <a:pt x="1976345" y="11679"/>
                  <a:pt x="1807520" y="48356"/>
                  <a:pt x="1543050" y="18288"/>
                </a:cubicBezTo>
                <a:cubicBezTo>
                  <a:pt x="1278580" y="-11780"/>
                  <a:pt x="1181944" y="5123"/>
                  <a:pt x="925830" y="18288"/>
                </a:cubicBezTo>
                <a:cubicBezTo>
                  <a:pt x="669716" y="31453"/>
                  <a:pt x="410304" y="34815"/>
                  <a:pt x="0" y="18288"/>
                </a:cubicBezTo>
                <a:cubicBezTo>
                  <a:pt x="-306" y="11477"/>
                  <a:pt x="485" y="4355"/>
                  <a:pt x="0" y="0"/>
                </a:cubicBezTo>
                <a:close/>
              </a:path>
              <a:path w="3429000" h="18288" stroke="0" extrusionOk="0">
                <a:moveTo>
                  <a:pt x="0" y="0"/>
                </a:moveTo>
                <a:cubicBezTo>
                  <a:pt x="174095" y="-12874"/>
                  <a:pt x="443087" y="-14090"/>
                  <a:pt x="617220" y="0"/>
                </a:cubicBezTo>
                <a:cubicBezTo>
                  <a:pt x="791353" y="14090"/>
                  <a:pt x="1072677" y="8451"/>
                  <a:pt x="1200150" y="0"/>
                </a:cubicBezTo>
                <a:cubicBezTo>
                  <a:pt x="1327623" y="-8451"/>
                  <a:pt x="1526638" y="19866"/>
                  <a:pt x="1817370" y="0"/>
                </a:cubicBezTo>
                <a:cubicBezTo>
                  <a:pt x="2108102" y="-19866"/>
                  <a:pt x="2221289" y="26161"/>
                  <a:pt x="2503170" y="0"/>
                </a:cubicBezTo>
                <a:cubicBezTo>
                  <a:pt x="2785051" y="-26161"/>
                  <a:pt x="3022134" y="39178"/>
                  <a:pt x="3429000" y="0"/>
                </a:cubicBezTo>
                <a:cubicBezTo>
                  <a:pt x="3429577" y="4624"/>
                  <a:pt x="3429819" y="11191"/>
                  <a:pt x="3429000" y="18288"/>
                </a:cubicBezTo>
                <a:cubicBezTo>
                  <a:pt x="3103464" y="593"/>
                  <a:pt x="2887909" y="22940"/>
                  <a:pt x="2743200" y="18288"/>
                </a:cubicBezTo>
                <a:cubicBezTo>
                  <a:pt x="2598491" y="13636"/>
                  <a:pt x="2362615" y="10656"/>
                  <a:pt x="1988820" y="18288"/>
                </a:cubicBezTo>
                <a:cubicBezTo>
                  <a:pt x="1615025" y="25920"/>
                  <a:pt x="1580494" y="3693"/>
                  <a:pt x="1405890" y="18288"/>
                </a:cubicBezTo>
                <a:cubicBezTo>
                  <a:pt x="1231286" y="32884"/>
                  <a:pt x="885259" y="-16285"/>
                  <a:pt x="651510" y="18288"/>
                </a:cubicBezTo>
                <a:cubicBezTo>
                  <a:pt x="417761" y="52861"/>
                  <a:pt x="138362" y="-13856"/>
                  <a:pt x="0" y="18288"/>
                </a:cubicBezTo>
                <a:cubicBezTo>
                  <a:pt x="-171" y="12755"/>
                  <a:pt x="-690" y="7930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2727557108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82FE6EC-49E7-2ED9-46AD-7AAF69CED186}"/>
              </a:ext>
            </a:extLst>
          </p:cNvPr>
          <p:cNvSpPr txBox="1"/>
          <p:nvPr/>
        </p:nvSpPr>
        <p:spPr>
          <a:xfrm>
            <a:off x="1575881" y="4854102"/>
            <a:ext cx="562258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Name:</a:t>
            </a:r>
          </a:p>
          <a:p>
            <a:r>
              <a:rPr lang="en-US" dirty="0"/>
              <a:t>Affiliation (Your Organization):</a:t>
            </a:r>
          </a:p>
          <a:p>
            <a:r>
              <a:rPr lang="en-US" dirty="0"/>
              <a:t>Field: 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3218953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71FA13-1473-48E7-5545-8D1CCCD519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27EDE43-B57E-2A72-CF56-54933266AB4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02" y="0"/>
            <a:ext cx="7886700" cy="4802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Problem Statement &amp;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7119F79-2EE6-87B5-B85A-8D5467B0D341}"/>
              </a:ext>
            </a:extLst>
          </p:cNvPr>
          <p:cNvSpPr/>
          <p:nvPr/>
        </p:nvSpPr>
        <p:spPr>
          <a:xfrm>
            <a:off x="230403" y="573933"/>
            <a:ext cx="4341598" cy="2976664"/>
          </a:xfrm>
          <a:prstGeom prst="rect">
            <a:avLst/>
          </a:prstGeom>
          <a:solidFill>
            <a:schemeClr val="bg1"/>
          </a:solidFill>
          <a:ln>
            <a:solidFill>
              <a:srgbClr val="364F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Use a Figure here to explain your problem statement</a:t>
            </a:r>
            <a:endParaRPr lang="en-IN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7F9B3A1-785E-BD83-24CF-F204415478E9}"/>
              </a:ext>
            </a:extLst>
          </p:cNvPr>
          <p:cNvSpPr/>
          <p:nvPr/>
        </p:nvSpPr>
        <p:spPr>
          <a:xfrm>
            <a:off x="4572000" y="3557081"/>
            <a:ext cx="4341598" cy="2976664"/>
          </a:xfrm>
          <a:prstGeom prst="rect">
            <a:avLst/>
          </a:prstGeom>
          <a:solidFill>
            <a:schemeClr val="bg1"/>
          </a:solidFill>
          <a:ln>
            <a:solidFill>
              <a:srgbClr val="D61F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ysClr val="windowText" lastClr="000000"/>
                </a:solidFill>
              </a:rPr>
              <a:t>Show your Objectives in a bulleted point format: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Objective 1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Objective 2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ysClr val="windowText" lastClr="000000"/>
                </a:solidFill>
              </a:rPr>
              <a:t>Objective 3</a:t>
            </a: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IN" dirty="0">
              <a:solidFill>
                <a:sysClr val="windowText" lastClr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642390A-2A97-C424-9BD9-9592BC2A696B}"/>
              </a:ext>
            </a:extLst>
          </p:cNvPr>
          <p:cNvSpPr txBox="1"/>
          <p:nvPr/>
        </p:nvSpPr>
        <p:spPr>
          <a:xfrm>
            <a:off x="5525311" y="1439694"/>
            <a:ext cx="267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this space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52E28936-089C-FE17-8F34-3EC5D60D1254}"/>
              </a:ext>
            </a:extLst>
          </p:cNvPr>
          <p:cNvSpPr txBox="1"/>
          <p:nvPr/>
        </p:nvSpPr>
        <p:spPr>
          <a:xfrm>
            <a:off x="988979" y="4860747"/>
            <a:ext cx="267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this space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177412570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D909A73-6B7E-F04E-7EF9-D8FCB1C0F1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27F2D9-A99E-1057-0204-D72BF19BBF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0402" y="0"/>
            <a:ext cx="7886700" cy="480263"/>
          </a:xfrm>
          <a:solidFill>
            <a:schemeClr val="bg1">
              <a:lumMod val="95000"/>
            </a:schemeClr>
          </a:solidFill>
        </p:spPr>
        <p:txBody>
          <a:bodyPr/>
          <a:lstStyle/>
          <a:p>
            <a:r>
              <a:rPr lang="en-US" dirty="0"/>
              <a:t>Solution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3E77F8E8-5A16-E524-E94C-A139E959A0A8}"/>
              </a:ext>
            </a:extLst>
          </p:cNvPr>
          <p:cNvSpPr/>
          <p:nvPr/>
        </p:nvSpPr>
        <p:spPr>
          <a:xfrm>
            <a:off x="230403" y="573933"/>
            <a:ext cx="4341598" cy="2976664"/>
          </a:xfrm>
          <a:prstGeom prst="rect">
            <a:avLst/>
          </a:prstGeom>
          <a:solidFill>
            <a:schemeClr val="bg1"/>
          </a:solidFill>
          <a:ln>
            <a:solidFill>
              <a:srgbClr val="364F96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>
                <a:solidFill>
                  <a:sysClr val="windowText" lastClr="000000"/>
                </a:solidFill>
              </a:rPr>
              <a:t>Use a Figure here to explain your solution</a:t>
            </a:r>
            <a:endParaRPr lang="en-IN" dirty="0">
              <a:solidFill>
                <a:sysClr val="windowText" lastClr="000000"/>
              </a:solidFill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86447CD-37DB-C2C8-333E-89C2375BB735}"/>
              </a:ext>
            </a:extLst>
          </p:cNvPr>
          <p:cNvSpPr/>
          <p:nvPr/>
        </p:nvSpPr>
        <p:spPr>
          <a:xfrm>
            <a:off x="4572000" y="3557081"/>
            <a:ext cx="4341598" cy="2976664"/>
          </a:xfrm>
          <a:prstGeom prst="rect">
            <a:avLst/>
          </a:prstGeom>
          <a:solidFill>
            <a:schemeClr val="bg1"/>
          </a:solidFill>
          <a:ln>
            <a:solidFill>
              <a:srgbClr val="D61F55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dirty="0">
                <a:solidFill>
                  <a:sysClr val="windowText" lastClr="000000"/>
                </a:solidFill>
              </a:rPr>
              <a:t>Use the text box to enter your solution highlights or novelty.</a:t>
            </a:r>
          </a:p>
          <a:p>
            <a:endParaRPr lang="en-US" dirty="0">
              <a:solidFill>
                <a:sysClr val="windowText" lastClr="000000"/>
              </a:solidFill>
            </a:endParaRPr>
          </a:p>
          <a:p>
            <a:endParaRPr lang="en-IN" dirty="0">
              <a:solidFill>
                <a:sysClr val="windowText" lastClr="000000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55007D9D-EA09-C00E-0E10-0956BF6A6EDF}"/>
              </a:ext>
            </a:extLst>
          </p:cNvPr>
          <p:cNvSpPr txBox="1"/>
          <p:nvPr/>
        </p:nvSpPr>
        <p:spPr>
          <a:xfrm>
            <a:off x="5525311" y="1439694"/>
            <a:ext cx="267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this space</a:t>
            </a:r>
            <a:endParaRPr lang="en-I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766318BA-74AF-916A-0C53-FBFA2C46F1C8}"/>
              </a:ext>
            </a:extLst>
          </p:cNvPr>
          <p:cNvSpPr txBox="1"/>
          <p:nvPr/>
        </p:nvSpPr>
        <p:spPr>
          <a:xfrm>
            <a:off x="988979" y="4860747"/>
            <a:ext cx="267510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Use this space</a:t>
            </a:r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2159357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7DCC547-09DC-44EA-9427-7B0F6EEA742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Applications/ Limitations</a:t>
            </a:r>
            <a:endParaRPr lang="en-IN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09BD657-A4E9-4A2B-12C0-F7C9F128CB9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1295A6D-D250-7A42-B113-30DFEC200B75}"/>
              </a:ext>
            </a:extLst>
          </p:cNvPr>
          <p:cNvSpPr/>
          <p:nvPr/>
        </p:nvSpPr>
        <p:spPr>
          <a:xfrm>
            <a:off x="2626468" y="5917721"/>
            <a:ext cx="4085617" cy="912675"/>
          </a:xfrm>
          <a:prstGeom prst="rect">
            <a:avLst/>
          </a:prstGeom>
          <a:solidFill>
            <a:srgbClr val="D61F55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800" b="1" dirty="0"/>
              <a:t>DONOT USE the Fifth Slide [ Remove this text box ]</a:t>
            </a:r>
            <a:endParaRPr lang="en-IN" sz="2800" b="1" dirty="0"/>
          </a:p>
        </p:txBody>
      </p:sp>
    </p:spTree>
    <p:extLst>
      <p:ext uri="{BB962C8B-B14F-4D97-AF65-F5344CB8AC3E}">
        <p14:creationId xmlns:p14="http://schemas.microsoft.com/office/powerpoint/2010/main" val="31559161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 2013 - 2022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3d9d40a1-8511-4ae0-9d85-9ab7bb48373e" xsi:nil="true"/>
  </documentManagement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BBED008F9F643144938236B2D58FA48A" ma:contentTypeVersion="9" ma:contentTypeDescription="Create a new document." ma:contentTypeScope="" ma:versionID="3e06dc1ca0ba7906f8bbc31c1b21b338">
  <xsd:schema xmlns:xsd="http://www.w3.org/2001/XMLSchema" xmlns:xs="http://www.w3.org/2001/XMLSchema" xmlns:p="http://schemas.microsoft.com/office/2006/metadata/properties" xmlns:ns3="3d9d40a1-8511-4ae0-9d85-9ab7bb48373e" xmlns:ns4="cf86b632-c6ce-4580-9e28-1dc6184d0972" targetNamespace="http://schemas.microsoft.com/office/2006/metadata/properties" ma:root="true" ma:fieldsID="db85d0ec7cbd63690904a01371049f83" ns3:_="" ns4:_="">
    <xsd:import namespace="3d9d40a1-8511-4ae0-9d85-9ab7bb48373e"/>
    <xsd:import namespace="cf86b632-c6ce-4580-9e28-1dc6184d0972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_activity" minOccurs="0"/>
                <xsd:element ref="ns3:MediaServiceObjectDetectorVersions" minOccurs="0"/>
                <xsd:element ref="ns4:SharedWithUsers" minOccurs="0"/>
                <xsd:element ref="ns4:SharedWithDetails" minOccurs="0"/>
                <xsd:element ref="ns4:SharingHintHash" minOccurs="0"/>
                <xsd:element ref="ns3:MediaServiceSearchProperties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d9d40a1-8511-4ae0-9d85-9ab7bb48373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_activity" ma:index="10" nillable="true" ma:displayName="_activity" ma:hidden="true" ma:internalName="_activity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5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DateTaken" ma:index="16" nillable="true" ma:displayName="MediaServiceDateTaken" ma:hidden="true" ma:indexed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f86b632-c6ce-4580-9e28-1dc6184d0972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4" nillable="true" ma:displayName="Sharing Hint Hash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2E008946-D57A-43EE-A45C-53BD196BB9B0}">
  <ds:schemaRefs>
    <ds:schemaRef ds:uri="http://purl.org/dc/dcmitype/"/>
    <ds:schemaRef ds:uri="http://purl.org/dc/elements/1.1/"/>
    <ds:schemaRef ds:uri="cf86b632-c6ce-4580-9e28-1dc6184d0972"/>
    <ds:schemaRef ds:uri="http://schemas.microsoft.com/office/2006/documentManagement/types"/>
    <ds:schemaRef ds:uri="http://www.w3.org/XML/1998/namespace"/>
    <ds:schemaRef ds:uri="http://schemas.microsoft.com/office/2006/metadata/properties"/>
    <ds:schemaRef ds:uri="http://purl.org/dc/terms/"/>
    <ds:schemaRef ds:uri="http://schemas.microsoft.com/office/infopath/2007/PartnerControls"/>
    <ds:schemaRef ds:uri="http://schemas.openxmlformats.org/package/2006/metadata/core-properties"/>
    <ds:schemaRef ds:uri="3d9d40a1-8511-4ae0-9d85-9ab7bb48373e"/>
  </ds:schemaRefs>
</ds:datastoreItem>
</file>

<file path=customXml/itemProps2.xml><?xml version="1.0" encoding="utf-8"?>
<ds:datastoreItem xmlns:ds="http://schemas.openxmlformats.org/officeDocument/2006/customXml" ds:itemID="{C66C59B0-58E7-4083-9D9B-18D9BC4D7B9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3d9d40a1-8511-4ae0-9d85-9ab7bb48373e"/>
    <ds:schemaRef ds:uri="cf86b632-c6ce-4580-9e28-1dc6184d0972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EC76575-E6DB-4A16-B6E7-930A9D261CE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 2013 - 2022</Template>
  <TotalTime>23542</TotalTime>
  <Words>108</Words>
  <Application>Microsoft Office PowerPoint</Application>
  <PresentationFormat>On-screen Show (4:3)</PresentationFormat>
  <Paragraphs>21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Aptos</vt:lpstr>
      <vt:lpstr>Arial</vt:lpstr>
      <vt:lpstr>Calibri</vt:lpstr>
      <vt:lpstr>Calibri Light</vt:lpstr>
      <vt:lpstr>Office Theme</vt:lpstr>
      <vt:lpstr>Title of your research Proposal which should have the following three important components  &lt;Problem&gt;&lt;Solution&gt;&lt;Application&gt;</vt:lpstr>
      <vt:lpstr>Problem Statement &amp; Objectives</vt:lpstr>
      <vt:lpstr>Solution</vt:lpstr>
      <vt:lpstr>Applications/ Limitations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Activities: Technology Innovation Hub IIT Patna</dc:title>
  <dc:creator>CeoTih</dc:creator>
  <cp:lastModifiedBy>CeoTih</cp:lastModifiedBy>
  <cp:revision>621</cp:revision>
  <dcterms:created xsi:type="dcterms:W3CDTF">2023-06-25T02:40:53Z</dcterms:created>
  <dcterms:modified xsi:type="dcterms:W3CDTF">2024-12-18T18:34:03Z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0x010100BBED008F9F643144938236B2D58FA48A</vt:lpwstr>
  </property>
</Properties>
</file>